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9" r:id="rId4"/>
    <p:sldId id="258" r:id="rId5"/>
    <p:sldId id="260" r:id="rId6"/>
    <p:sldId id="274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5" r:id="rId21"/>
    <p:sldId id="276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email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40FD2CF-3CA8-4132-856D-A6F2A5528AA4}" type="datetimeFigureOut">
              <a:rPr lang="en-US" smtClean="0"/>
              <a:pPr/>
              <a:t>11/21/2011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BDB9F76-DB09-43F7-A363-0D1FC562CE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0FD2CF-3CA8-4132-856D-A6F2A5528AA4}" type="datetimeFigureOut">
              <a:rPr lang="en-US" smtClean="0"/>
              <a:pPr/>
              <a:t>11/21/2011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DB9F76-DB09-43F7-A363-0D1FC562CEA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0FD2CF-3CA8-4132-856D-A6F2A5528AA4}" type="datetimeFigureOut">
              <a:rPr lang="en-US" smtClean="0"/>
              <a:pPr/>
              <a:t>11/21/2011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DB9F76-DB09-43F7-A363-0D1FC562CEA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0FD2CF-3CA8-4132-856D-A6F2A5528AA4}" type="datetimeFigureOut">
              <a:rPr lang="en-US" smtClean="0"/>
              <a:pPr/>
              <a:t>11/21/2011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DB9F76-DB09-43F7-A363-0D1FC562CEA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0FD2CF-3CA8-4132-856D-A6F2A5528AA4}" type="datetimeFigureOut">
              <a:rPr lang="en-US" smtClean="0"/>
              <a:pPr/>
              <a:t>11/21/2011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DB9F76-DB09-43F7-A363-0D1FC562CE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0FD2CF-3CA8-4132-856D-A6F2A5528AA4}" type="datetimeFigureOut">
              <a:rPr lang="en-US" smtClean="0"/>
              <a:pPr/>
              <a:t>11/21/2011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DB9F76-DB09-43F7-A363-0D1FC562CEA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0FD2CF-3CA8-4132-856D-A6F2A5528AA4}" type="datetimeFigureOut">
              <a:rPr lang="en-US" smtClean="0"/>
              <a:pPr/>
              <a:t>11/21/2011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DB9F76-DB09-43F7-A363-0D1FC562CE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40FD2CF-3CA8-4132-856D-A6F2A5528AA4}" type="datetimeFigureOut">
              <a:rPr lang="en-US" smtClean="0"/>
              <a:pPr/>
              <a:t>11/21/2011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DB9F76-DB09-43F7-A363-0D1FC562CE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40FD2CF-3CA8-4132-856D-A6F2A5528AA4}" type="datetimeFigureOut">
              <a:rPr lang="en-US" smtClean="0"/>
              <a:pPr/>
              <a:t>11/21/2011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BDB9F76-DB09-43F7-A363-0D1FC562CEA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email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0FD2CF-3CA8-4132-856D-A6F2A5528AA4}" type="datetimeFigureOut">
              <a:rPr lang="en-US" smtClean="0"/>
              <a:pPr/>
              <a:t>11/21/2011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DB9F76-DB09-43F7-A363-0D1FC562CE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0FD2CF-3CA8-4132-856D-A6F2A5528AA4}" type="datetimeFigureOut">
              <a:rPr lang="en-US" smtClean="0"/>
              <a:pPr/>
              <a:t>11/21/2011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DB9F76-DB09-43F7-A363-0D1FC562CE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email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40FD2CF-3CA8-4132-856D-A6F2A5528AA4}" type="datetimeFigureOut">
              <a:rPr lang="en-US" smtClean="0"/>
              <a:pPr/>
              <a:t>11/21/2011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BDB9F76-DB09-43F7-A363-0D1FC562CEA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justiceandreconciliation.com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usticeandreconciliation.com/" TargetMode="External"/><Relationship Id="rId2" Type="http://schemas.openxmlformats.org/officeDocument/2006/relationships/hyperlink" Target="mailto:info@justiceandreconciliation.com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JRP_NewLogo copy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54227" y="1447800"/>
            <a:ext cx="8484973" cy="31394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Working for justice and reconciliation with grassroots communities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Motto</a:t>
            </a:r>
            <a:endParaRPr lang="en-US" dirty="0"/>
          </a:p>
        </p:txBody>
      </p:sp>
      <p:pic>
        <p:nvPicPr>
          <p:cNvPr id="4" name="Picture 3" descr="IMG_322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429000" y="2628900"/>
            <a:ext cx="5334000" cy="4000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14400" y="3733800"/>
            <a:ext cx="2133600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JRP staff during the community launch of the Lukodi massacre report (May 2011)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empower conflict-affected communities to participate in processes of justice, healing and reconciliation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Mission</a:t>
            </a:r>
            <a:endParaRPr lang="en-US" dirty="0"/>
          </a:p>
        </p:txBody>
      </p:sp>
      <p:pic>
        <p:nvPicPr>
          <p:cNvPr id="5" name="Picture 4" descr="IMG_410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762000" y="2895600"/>
            <a:ext cx="4953000" cy="37147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096000" y="3810000"/>
            <a:ext cx="2133600" cy="203132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Community theatre in Mukura depicting the desire for traditional reconciliation (August 2011)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Envisioning a just and peaceful society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Vision</a:t>
            </a:r>
            <a:endParaRPr lang="en-US" dirty="0"/>
          </a:p>
        </p:txBody>
      </p:sp>
      <p:pic>
        <p:nvPicPr>
          <p:cNvPr id="4" name="Picture 3" descr="IMG_153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048000" y="2286000"/>
            <a:ext cx="5791200" cy="4343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5800" y="3352800"/>
            <a:ext cx="2133600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Lighting candles during a trust-building exercise with survivors in Mucwini (2010)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preserve memory of conflict-affected communities through documentation</a:t>
            </a:r>
          </a:p>
          <a:p>
            <a:r>
              <a:rPr lang="en-US" dirty="0" smtClean="0"/>
              <a:t>To advocate for locally sensitive approaches to transitional justice</a:t>
            </a:r>
          </a:p>
          <a:p>
            <a:r>
              <a:rPr lang="en-US" dirty="0" smtClean="0"/>
              <a:t>To mobilize communities to engage in processes for redress, reconciliation and healing</a:t>
            </a:r>
          </a:p>
          <a:p>
            <a:r>
              <a:rPr lang="en-US" dirty="0" smtClean="0"/>
              <a:t>To support vulnerable groups and individuals in their pursuit of justice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Objectives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Since 1986, Uganda has suffered from 28 armed rebellions.</a:t>
            </a:r>
          </a:p>
          <a:p>
            <a:r>
              <a:rPr lang="en-US" dirty="0" smtClean="0"/>
              <a:t>The longest and bloodiest of these was waged by the Lord’s Resistance Army (LRA) and the Government of Uganda. </a:t>
            </a:r>
          </a:p>
          <a:p>
            <a:r>
              <a:rPr lang="en-CA" dirty="0" smtClean="0"/>
              <a:t>The current peace within northern Uganda marks a real opportunity to address the need for national and local reconciliation.</a:t>
            </a:r>
          </a:p>
          <a:p>
            <a:r>
              <a:rPr lang="en-CA" dirty="0" smtClean="0"/>
              <a:t>The Juba Peace Agreement, while unsigned, commits the Government to implementing a range of transitional justice mechanisms.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Context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JRP was founded in 2005 by the Gulu District NGO Forum and the Liu Institute for Global Issues at the University of British Columbia in Canada.</a:t>
            </a:r>
          </a:p>
          <a:p>
            <a:r>
              <a:rPr lang="en-US" dirty="0" smtClean="0"/>
              <a:t>JRP became an independent Ugandan NGO in January 2010 with support from the Norwegian Embassy in Kampala.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History</a:t>
            </a:r>
            <a:endParaRPr lang="en-US" dirty="0"/>
          </a:p>
        </p:txBody>
      </p:sp>
      <p:pic>
        <p:nvPicPr>
          <p:cNvPr id="4" name="Picture 3" descr="Flag of Norway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5562600" y="4745182"/>
            <a:ext cx="2590800" cy="1884218"/>
          </a:xfrm>
          <a:prstGeom prst="rect">
            <a:avLst/>
          </a:prstGeom>
        </p:spPr>
      </p:pic>
      <p:pic>
        <p:nvPicPr>
          <p:cNvPr id="5" name="Picture 4" descr="gulu-ngo-forum-p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09600" y="4876800"/>
            <a:ext cx="1524000" cy="1015998"/>
          </a:xfrm>
          <a:prstGeom prst="rect">
            <a:avLst/>
          </a:prstGeom>
        </p:spPr>
      </p:pic>
      <p:pic>
        <p:nvPicPr>
          <p:cNvPr id="6" name="Picture 5" descr="Liu-Institute-with-Liu-Logo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2438400" y="4724400"/>
            <a:ext cx="2572986" cy="1981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regard community-led transitional justice processes as critical elements in post-conflict justice and reconciliation.</a:t>
            </a:r>
          </a:p>
          <a:p>
            <a:r>
              <a:rPr lang="en-US" dirty="0" smtClean="0"/>
              <a:t>We focus in the following areas:</a:t>
            </a:r>
          </a:p>
          <a:p>
            <a:pPr lvl="1"/>
            <a:r>
              <a:rPr lang="en-US" sz="2400" dirty="0" smtClean="0"/>
              <a:t>Community Mobilization</a:t>
            </a:r>
          </a:p>
          <a:p>
            <a:pPr lvl="1"/>
            <a:r>
              <a:rPr lang="en-US" sz="2400" dirty="0" smtClean="0"/>
              <a:t>Community Documentation</a:t>
            </a:r>
          </a:p>
          <a:p>
            <a:pPr lvl="1"/>
            <a:r>
              <a:rPr lang="en-US" sz="2400" dirty="0" smtClean="0"/>
              <a:t>Gender Justice</a:t>
            </a:r>
          </a:p>
          <a:p>
            <a:pPr lvl="1"/>
            <a:r>
              <a:rPr lang="en-US" sz="2400" dirty="0" smtClean="0"/>
              <a:t>Transitional Justice Policy</a:t>
            </a:r>
            <a:endParaRPr 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Approach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engage communities in the identification of ‘what needs to be done?’ to promote justice and reconciliation.</a:t>
            </a:r>
          </a:p>
          <a:p>
            <a:r>
              <a:rPr lang="en-US" dirty="0" smtClean="0"/>
              <a:t>We provide information and updates on transitional justice processes.</a:t>
            </a:r>
          </a:p>
          <a:p>
            <a:r>
              <a:rPr lang="en-US" dirty="0" smtClean="0"/>
              <a:t>We build capacity and generate opportunities for victim involvement in such processes.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Community Mobilization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Community Mobilization</a:t>
            </a:r>
            <a:endParaRPr lang="en-US" dirty="0"/>
          </a:p>
        </p:txBody>
      </p:sp>
      <p:pic>
        <p:nvPicPr>
          <p:cNvPr id="4" name="Picture 3" descr="IMG_158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04800" y="2057400"/>
            <a:ext cx="4267200" cy="3200400"/>
          </a:xfrm>
          <a:prstGeom prst="rect">
            <a:avLst/>
          </a:prstGeom>
        </p:spPr>
      </p:pic>
      <p:pic>
        <p:nvPicPr>
          <p:cNvPr id="5" name="Picture 4" descr="IMG_0870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648200" y="2076450"/>
            <a:ext cx="4241800" cy="31813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876800" y="5334000"/>
            <a:ext cx="3810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Survivor advocacy training workshop (September 2010)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33400" y="5410200"/>
            <a:ext cx="3810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Community dialogue in </a:t>
            </a:r>
            <a:r>
              <a:rPr lang="en-US" dirty="0" err="1" smtClean="0"/>
              <a:t>Abia</a:t>
            </a:r>
            <a:r>
              <a:rPr lang="en-US" dirty="0" smtClean="0"/>
              <a:t> (July 2010)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document conflict-related experiences and memories of individuals, communities and victims’ groups:</a:t>
            </a:r>
          </a:p>
          <a:p>
            <a:pPr lvl="1"/>
            <a:r>
              <a:rPr lang="en-US" dirty="0" smtClean="0"/>
              <a:t>To preserve memory</a:t>
            </a:r>
          </a:p>
          <a:p>
            <a:pPr lvl="1"/>
            <a:r>
              <a:rPr lang="en-US" dirty="0" smtClean="0"/>
              <a:t>To acknowledge loss</a:t>
            </a:r>
          </a:p>
          <a:p>
            <a:pPr lvl="1"/>
            <a:r>
              <a:rPr lang="en-US" dirty="0" smtClean="0"/>
              <a:t>To promote reconciliation and healing</a:t>
            </a:r>
          </a:p>
          <a:p>
            <a:r>
              <a:rPr lang="en-US" dirty="0" smtClean="0"/>
              <a:t>We also support community-led documentation efforts.</a:t>
            </a:r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Community Documentation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Community Documentation</a:t>
            </a:r>
            <a:endParaRPr lang="en-US" dirty="0"/>
          </a:p>
        </p:txBody>
      </p:sp>
      <p:pic>
        <p:nvPicPr>
          <p:cNvPr id="4" name="Picture 3" descr="IMG_310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04800" y="1600200"/>
            <a:ext cx="4191000" cy="3143250"/>
          </a:xfrm>
          <a:prstGeom prst="rect">
            <a:avLst/>
          </a:prstGeom>
        </p:spPr>
      </p:pic>
      <p:pic>
        <p:nvPicPr>
          <p:cNvPr id="5" name="Picture 4" descr="IMG_058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724400" y="1600200"/>
            <a:ext cx="4191000" cy="31432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3400" y="4953000"/>
            <a:ext cx="3810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Lukodi community report launch (May 2011)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876800" y="4953000"/>
            <a:ext cx="39624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Recording survivors’ experiences in Mukura (September 2010)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empower formerly-abducted and conflict-affected women to contribute to bridging the gender gap through:</a:t>
            </a:r>
          </a:p>
          <a:p>
            <a:pPr lvl="1"/>
            <a:r>
              <a:rPr lang="en-US" dirty="0" smtClean="0"/>
              <a:t>An advocacy platform where gender concerns in TJ can be deliberated and discussed</a:t>
            </a:r>
          </a:p>
          <a:p>
            <a:pPr lvl="1"/>
            <a:r>
              <a:rPr lang="en-US" dirty="0" smtClean="0"/>
              <a:t>Story-telling</a:t>
            </a:r>
          </a:p>
          <a:p>
            <a:pPr lvl="1"/>
            <a:r>
              <a:rPr lang="en-US" dirty="0" smtClean="0"/>
              <a:t>Legal counseling support (</a:t>
            </a:r>
            <a:r>
              <a:rPr lang="en-US" i="1" dirty="0" smtClean="0"/>
              <a:t>coming in 2012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Gender Justice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Gender Justice</a:t>
            </a:r>
            <a:endParaRPr lang="en-US" dirty="0"/>
          </a:p>
        </p:txBody>
      </p:sp>
      <p:pic>
        <p:nvPicPr>
          <p:cNvPr id="4" name="Picture 3" descr="IMG_424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04800" y="1676400"/>
            <a:ext cx="4114800" cy="3086100"/>
          </a:xfrm>
          <a:prstGeom prst="rect">
            <a:avLst/>
          </a:prstGeom>
        </p:spPr>
      </p:pic>
      <p:pic>
        <p:nvPicPr>
          <p:cNvPr id="5" name="Picture 4" descr="IMG_250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648200" y="1676400"/>
            <a:ext cx="4114800" cy="30861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3400" y="4953000"/>
            <a:ext cx="3810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CSO workshop on gender justice (September 2011)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800600" y="4953000"/>
            <a:ext cx="3810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Women’s theatre day (November 2010)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Through in-depth research and advocacy on emerging TJ issues, we inform national and international-level policy debates.</a:t>
            </a:r>
          </a:p>
          <a:p>
            <a:r>
              <a:rPr lang="en-US" dirty="0" smtClean="0"/>
              <a:t>Through proactive engagement of policy-makers and other stakeholders, we ensure that policy outcomes are locally-sensitive and appropriate to the needs and aspiration of victims.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Transitional Justice Policy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Transitional Justice Policy</a:t>
            </a:r>
            <a:endParaRPr lang="en-US" dirty="0"/>
          </a:p>
        </p:txBody>
      </p:sp>
      <p:pic>
        <p:nvPicPr>
          <p:cNvPr id="4" name="Picture 3" descr="IMG_101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28600" y="1752600"/>
            <a:ext cx="4267200" cy="3200400"/>
          </a:xfrm>
          <a:prstGeom prst="rect">
            <a:avLst/>
          </a:prstGeom>
        </p:spPr>
      </p:pic>
      <p:pic>
        <p:nvPicPr>
          <p:cNvPr id="5" name="Picture 4" descr="IMG_135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648200" y="1752600"/>
            <a:ext cx="4267200" cy="32004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7200" y="5068669"/>
            <a:ext cx="3810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Victim consultation in West Nile (November 2010)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876800" y="5068669"/>
            <a:ext cx="3810000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UN Secretary General Ban Ki-Moon in front of the JRP table at the ICC Review Conference (June 2010)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Since the beginning, we have prided ourselves on producing high-quality, timely publications. The following are examples:</a:t>
            </a:r>
          </a:p>
          <a:p>
            <a:r>
              <a:rPr lang="en-US" dirty="0" smtClean="0"/>
              <a:t>Flagship report</a:t>
            </a:r>
          </a:p>
          <a:p>
            <a:pPr lvl="1"/>
            <a:r>
              <a:rPr lang="en-US" i="1" dirty="0" err="1" smtClean="0"/>
              <a:t>Roco</a:t>
            </a:r>
            <a:r>
              <a:rPr lang="en-US" i="1" dirty="0" smtClean="0"/>
              <a:t> </a:t>
            </a:r>
            <a:r>
              <a:rPr lang="en-US" i="1" dirty="0" err="1" smtClean="0"/>
              <a:t>Wat</a:t>
            </a:r>
            <a:r>
              <a:rPr lang="en-US" i="1" dirty="0" smtClean="0"/>
              <a:t> I Acholi: Traditional Approaches to Justice and Reintegration </a:t>
            </a:r>
            <a:r>
              <a:rPr lang="en-US" dirty="0" smtClean="0"/>
              <a:t>(September 2005)</a:t>
            </a:r>
          </a:p>
          <a:p>
            <a:r>
              <a:rPr lang="en-US" dirty="0" smtClean="0"/>
              <a:t>Reports</a:t>
            </a:r>
          </a:p>
          <a:p>
            <a:pPr lvl="1"/>
            <a:r>
              <a:rPr lang="en-US" i="1" dirty="0" smtClean="0"/>
              <a:t>We Can’t Be Sure Who Killed Us: Memory and Memorialization in Post-conflict Northern Uganda </a:t>
            </a:r>
            <a:r>
              <a:rPr lang="en-US" dirty="0" smtClean="0"/>
              <a:t>(February 2011)</a:t>
            </a:r>
          </a:p>
          <a:p>
            <a:pPr lvl="1"/>
            <a:r>
              <a:rPr lang="en-US" i="1" dirty="0" smtClean="0"/>
              <a:t>The Cooling of Hearts: Community Truth-telling in Acholi-land</a:t>
            </a:r>
            <a:r>
              <a:rPr lang="en-US" dirty="0" smtClean="0"/>
              <a:t> (July 2007)</a:t>
            </a:r>
            <a:endParaRPr lang="en-US" i="1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Publications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Field Notes</a:t>
            </a:r>
          </a:p>
          <a:p>
            <a:pPr lvl="1"/>
            <a:r>
              <a:rPr lang="en-US" i="1" dirty="0" smtClean="0"/>
              <a:t>The Lukodi Massacre: 19</a:t>
            </a:r>
            <a:r>
              <a:rPr lang="en-US" i="1" baseline="30000" dirty="0" smtClean="0"/>
              <a:t>th</a:t>
            </a:r>
            <a:r>
              <a:rPr lang="en-US" i="1" dirty="0" smtClean="0"/>
              <a:t> May 2004</a:t>
            </a:r>
            <a:r>
              <a:rPr lang="en-US" dirty="0" smtClean="0"/>
              <a:t> (April 2011)</a:t>
            </a:r>
          </a:p>
          <a:p>
            <a:pPr lvl="1"/>
            <a:r>
              <a:rPr lang="en-US" i="1" dirty="0" smtClean="0"/>
              <a:t>The Mukura Massacre of 1989</a:t>
            </a:r>
            <a:r>
              <a:rPr lang="en-US" dirty="0" smtClean="0"/>
              <a:t> (May 2011)</a:t>
            </a:r>
          </a:p>
          <a:p>
            <a:pPr lvl="1"/>
            <a:r>
              <a:rPr lang="en-US" dirty="0" smtClean="0"/>
              <a:t>Others: Attiak, </a:t>
            </a:r>
            <a:r>
              <a:rPr lang="en-US" dirty="0" err="1" smtClean="0"/>
              <a:t>Barlonyo</a:t>
            </a:r>
            <a:r>
              <a:rPr lang="en-US" dirty="0" smtClean="0"/>
              <a:t>, </a:t>
            </a:r>
            <a:r>
              <a:rPr lang="en-US" dirty="0" err="1" smtClean="0"/>
              <a:t>Omot</a:t>
            </a:r>
            <a:r>
              <a:rPr lang="en-US" dirty="0" smtClean="0"/>
              <a:t>, Mucwini</a:t>
            </a:r>
          </a:p>
          <a:p>
            <a:pPr lvl="1"/>
            <a:r>
              <a:rPr lang="en-US" i="1" dirty="0" smtClean="0"/>
              <a:t>Alice’s Story: Cultural and Spiritual Dimensions of Reconciliation in Northern Uganda </a:t>
            </a:r>
            <a:r>
              <a:rPr lang="en-US" dirty="0" smtClean="0"/>
              <a:t>(February 2006)</a:t>
            </a:r>
          </a:p>
          <a:p>
            <a:r>
              <a:rPr lang="en-US" dirty="0" smtClean="0"/>
              <a:t>Newsletters</a:t>
            </a:r>
          </a:p>
          <a:p>
            <a:pPr lvl="1"/>
            <a:r>
              <a:rPr lang="en-US" i="1" dirty="0" smtClean="0"/>
              <a:t>Quarterly Updates from JRP</a:t>
            </a:r>
          </a:p>
          <a:p>
            <a:pPr lvl="1"/>
            <a:r>
              <a:rPr lang="en-US" i="1" dirty="0" smtClean="0"/>
              <a:t>Community Voices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Publications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Statements and Briefs</a:t>
            </a:r>
          </a:p>
          <a:p>
            <a:pPr lvl="1"/>
            <a:r>
              <a:rPr lang="en-US" dirty="0" smtClean="0"/>
              <a:t>Policy briefs on truth-seeking, gender justice, reparations and traditional justice (August 2011)</a:t>
            </a:r>
          </a:p>
          <a:p>
            <a:pPr lvl="1"/>
            <a:r>
              <a:rPr lang="en-US" i="1" dirty="0" smtClean="0"/>
              <a:t>Pursuing Justice for Women and Children</a:t>
            </a:r>
            <a:r>
              <a:rPr lang="en-US" dirty="0" smtClean="0"/>
              <a:t> (July 2010)</a:t>
            </a:r>
          </a:p>
          <a:p>
            <a:pPr lvl="1"/>
            <a:r>
              <a:rPr lang="en-US" i="1" dirty="0" smtClean="0"/>
              <a:t>Moving Forward: Thomas Kwoyelo and the Quest for Justice </a:t>
            </a:r>
            <a:r>
              <a:rPr lang="en-US" dirty="0" smtClean="0"/>
              <a:t>(November 2011)</a:t>
            </a:r>
          </a:p>
          <a:p>
            <a:r>
              <a:rPr lang="en-US" dirty="0" smtClean="0"/>
              <a:t>All of our publications are available for download at </a:t>
            </a:r>
            <a:r>
              <a:rPr lang="en-US" dirty="0" smtClean="0">
                <a:solidFill>
                  <a:schemeClr val="accent1"/>
                </a:solidFill>
                <a:hlinkClick r:id="rId2"/>
              </a:rPr>
              <a:t>www.justiceandreconciliation.com</a:t>
            </a:r>
            <a:r>
              <a:rPr lang="en-US" dirty="0" smtClean="0"/>
              <a:t> </a:t>
            </a:r>
          </a:p>
          <a:p>
            <a:pPr lvl="1"/>
            <a:endParaRPr lang="en-US" i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Publications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JRP’s offices are located in Senior Quarters, Gulu town, northern Uganda.</a:t>
            </a:r>
          </a:p>
          <a:p>
            <a:r>
              <a:rPr lang="en-US" dirty="0" smtClean="0"/>
              <a:t>For more information on our work, please contact:</a:t>
            </a:r>
          </a:p>
          <a:p>
            <a:pPr lvl="1"/>
            <a:r>
              <a:rPr lang="en-US" dirty="0" smtClean="0"/>
              <a:t>Justice and Reconciliation Project (JRP)</a:t>
            </a:r>
            <a:br>
              <a:rPr lang="en-US" dirty="0" smtClean="0"/>
            </a:br>
            <a:r>
              <a:rPr lang="en-US" dirty="0" smtClean="0"/>
              <a:t>Plot 50 Lower Churchill Drive, </a:t>
            </a:r>
            <a:r>
              <a:rPr lang="en-US" dirty="0" err="1" smtClean="0"/>
              <a:t>Laroo</a:t>
            </a:r>
            <a:r>
              <a:rPr lang="en-US" dirty="0" smtClean="0"/>
              <a:t> Division</a:t>
            </a:r>
            <a:br>
              <a:rPr lang="en-US" dirty="0" smtClean="0"/>
            </a:br>
            <a:r>
              <a:rPr lang="en-US" dirty="0" smtClean="0"/>
              <a:t>P.O. Box 1216</a:t>
            </a:r>
            <a:br>
              <a:rPr lang="en-US" dirty="0" smtClean="0"/>
            </a:br>
            <a:r>
              <a:rPr lang="en-US" dirty="0" smtClean="0"/>
              <a:t>Gulu, Uganda, East Africa</a:t>
            </a:r>
          </a:p>
          <a:p>
            <a:r>
              <a:rPr lang="en-US" dirty="0" smtClean="0"/>
              <a:t>Tel: +256 (0)471433008</a:t>
            </a:r>
          </a:p>
          <a:p>
            <a:r>
              <a:rPr lang="en-US" dirty="0" smtClean="0"/>
              <a:t>Email: </a:t>
            </a:r>
            <a:r>
              <a:rPr lang="en-US" dirty="0" smtClean="0">
                <a:hlinkClick r:id="rId2"/>
              </a:rPr>
              <a:t>info@justiceandreconciliation.com</a:t>
            </a:r>
            <a:endParaRPr lang="en-US" dirty="0" smtClean="0"/>
          </a:p>
          <a:p>
            <a:r>
              <a:rPr lang="en-US" dirty="0" smtClean="0"/>
              <a:t>Web: </a:t>
            </a:r>
            <a:r>
              <a:rPr lang="en-US" dirty="0" smtClean="0">
                <a:hlinkClick r:id="rId3"/>
              </a:rPr>
              <a:t>www.justiceandreconciliation.com</a:t>
            </a:r>
            <a:r>
              <a:rPr lang="en-US" dirty="0" smtClean="0"/>
              <a:t> </a:t>
            </a:r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Contacts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JRP_NewLogo copy.pn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57200" y="2221643"/>
            <a:ext cx="8229600" cy="3044952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Apwoyo</a:t>
            </a:r>
            <a:r>
              <a:rPr lang="en-US" dirty="0" smtClean="0"/>
              <a:t>! Thank you!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129</TotalTime>
  <Words>749</Words>
  <Application>Microsoft Office PowerPoint</Application>
  <PresentationFormat>On-screen Show (4:3)</PresentationFormat>
  <Paragraphs>89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Concourse</vt:lpstr>
      <vt:lpstr>Slide 1</vt:lpstr>
      <vt:lpstr>Our Motto</vt:lpstr>
      <vt:lpstr>Our Mission</vt:lpstr>
      <vt:lpstr>Our Vision</vt:lpstr>
      <vt:lpstr>Our Objectives</vt:lpstr>
      <vt:lpstr>Our Context</vt:lpstr>
      <vt:lpstr>Our History</vt:lpstr>
      <vt:lpstr>Our Approach</vt:lpstr>
      <vt:lpstr>Community Mobilization</vt:lpstr>
      <vt:lpstr>Community Mobilization</vt:lpstr>
      <vt:lpstr>Community Documentation</vt:lpstr>
      <vt:lpstr>Community Documentation</vt:lpstr>
      <vt:lpstr>Gender Justice</vt:lpstr>
      <vt:lpstr>Gender Justice</vt:lpstr>
      <vt:lpstr>Transitional Justice Policy</vt:lpstr>
      <vt:lpstr>Transitional Justice Policy</vt:lpstr>
      <vt:lpstr>Our Publications</vt:lpstr>
      <vt:lpstr>Our Publications</vt:lpstr>
      <vt:lpstr>Our Publications</vt:lpstr>
      <vt:lpstr>Our Contacts</vt:lpstr>
      <vt:lpstr>Apwoyo! Thank you!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Lindsay</dc:creator>
  <cp:lastModifiedBy>Lindsay</cp:lastModifiedBy>
  <cp:revision>60</cp:revision>
  <dcterms:created xsi:type="dcterms:W3CDTF">2011-11-21T07:37:49Z</dcterms:created>
  <dcterms:modified xsi:type="dcterms:W3CDTF">2011-11-21T09:49:27Z</dcterms:modified>
</cp:coreProperties>
</file>